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F3078-0DD4-4F46-88FA-9A76BA1EE6E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DB746-C3EB-421E-8156-56C411AA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8A7-78E9-49FF-8DAD-9EC02086970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DBC-EE31-4FD3-846E-12036B91108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AD1C-4505-43E0-8C48-88E74B73DD1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BF0C-DA92-4608-A675-6E3DE65FA0D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58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CBFD-6701-4536-9FBE-16A25CD0147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0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E940-C6C3-46DE-A516-A18C5DF045A3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E141-9A3F-4C09-81DF-711DE89C0103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223-A95F-40A1-BA69-8118E69ADE82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3892-5E72-4843-B1BC-61E18A901D7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28-7326-459B-8CFD-4FDC5E63741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39B5-D365-4A74-8D34-4DEB82C6824F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C182-B3B5-4A04-872E-A5A7AEACC58E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08BC-F27F-49D4-B152-21D9612BBB24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DB96-C8AA-496A-B9FB-EB7F8183D8EE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120C-2A7F-4DE9-B50E-2E82AEC4A5B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7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FE63-9DDD-43CC-B956-2BE2B536F8F9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8F-DC95-4F4C-9DC2-3936620982C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7B6963-B0E6-40A4-BD50-A0F3D84C28A8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E0CA-9B5E-45B6-8D40-AAAC690FD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6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005F-CFB3-4574-97B0-57DC55037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5217-7BF1-406B-8A28-F6E8820F1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25577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6497-11A3-422D-9916-50B6AE96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model to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242D-E629-4EE2-87B2-E114EFF09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squares can be used to solve inconsistent systems of linear equations.</a:t>
            </a:r>
          </a:p>
          <a:p>
            <a:r>
              <a:rPr lang="en-US" dirty="0"/>
              <a:t>It can also be used to fit “models” to data points.</a:t>
            </a:r>
          </a:p>
          <a:p>
            <a:r>
              <a:rPr lang="en-US" dirty="0"/>
              <a:t>Here, a model means a class of equations, say linear equations, that we wish to use to approximate some data we have collected.</a:t>
            </a:r>
          </a:p>
          <a:p>
            <a:pPr lvl="1"/>
            <a:r>
              <a:rPr lang="en-US" dirty="0"/>
              <a:t>We might instead consider a quadratic model or a sinusoidal model.</a:t>
            </a:r>
          </a:p>
          <a:p>
            <a:endParaRPr lang="en-US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62C6F5E-26AD-4E46-8DF6-554FCBE6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2" y="4361592"/>
            <a:ext cx="3472648" cy="22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36E0E3D-7A0C-4000-9AC1-E1172B49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32" y="4361593"/>
            <a:ext cx="3442895" cy="22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7ACD6-4D88-488B-8681-8AC5DD86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55330" y="5253191"/>
            <a:ext cx="22204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https://en.wikipedia.org/wiki/Simple_linear_regression#/media/File:Okuns_law_quarterly_differences.svg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427" y="5093724"/>
            <a:ext cx="1680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https://en.wikipedia.org/wiki/Linear_regression#/media/File:Polyreg_scheffe.svg</a:t>
            </a:r>
          </a:p>
        </p:txBody>
      </p:sp>
    </p:spTree>
    <p:extLst>
      <p:ext uri="{BB962C8B-B14F-4D97-AF65-F5344CB8AC3E}">
        <p14:creationId xmlns:p14="http://schemas.microsoft.com/office/powerpoint/2010/main" val="215494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3880-9202-4332-A717-C394CE62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224B-8446-4507-AEBE-19489B0C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least squares fitting, again, minimizes the squared residuals of the model we are fitting.</a:t>
            </a:r>
          </a:p>
          <a:p>
            <a:r>
              <a:rPr lang="en-US" dirty="0"/>
              <a:t>This is not the only way to fit a model to data.</a:t>
            </a:r>
          </a:p>
          <a:p>
            <a:r>
              <a:rPr lang="en-US" dirty="0"/>
              <a:t>The least squares method is typically the best</a:t>
            </a:r>
          </a:p>
          <a:p>
            <a:pPr marL="0" indent="0">
              <a:buNone/>
            </a:pPr>
            <a:r>
              <a:rPr lang="en-US" dirty="0"/>
              <a:t>	choice for the best fit criterion.</a:t>
            </a:r>
          </a:p>
          <a:p>
            <a:r>
              <a:rPr lang="en-US" dirty="0"/>
              <a:t>We could also look at “perpendicular offsets”</a:t>
            </a:r>
          </a:p>
          <a:p>
            <a:pPr marL="0" indent="0">
              <a:buNone/>
            </a:pPr>
            <a:r>
              <a:rPr lang="en-US" dirty="0"/>
              <a:t>	but it makes the analysis more complicated.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4CFAF-031E-4D9A-957C-E7DF1377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500717"/>
            <a:ext cx="4563979" cy="3343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67BC9-FAB8-42E2-A93C-8B484547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38" y="4939043"/>
            <a:ext cx="3396499" cy="182507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57DB96-0996-4CD3-8D9F-81583153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3979" y="5543804"/>
            <a:ext cx="1006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0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4757-EB7B-4704-AD63-92CCC1AF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Fitting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4E190-962B-4F51-8A10-8F02AD6045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we want to fit a linear model to the three points (1,2), (-1,1), and (1,3).</a:t>
                </a:r>
              </a:p>
              <a:p>
                <a:r>
                  <a:rPr lang="en-US" dirty="0"/>
                  <a:t>It’s obvious that these three points are not co-linear.</a:t>
                </a:r>
              </a:p>
              <a:p>
                <a:r>
                  <a:rPr lang="en-US" dirty="0"/>
                  <a:t>Thus, no linear equation can exactly fit all three data points.</a:t>
                </a:r>
              </a:p>
              <a:p>
                <a:r>
                  <a:rPr lang="en-US" dirty="0"/>
                  <a:t>Our linear model can be written as,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this model to our three data points yields a system of equations:</a:t>
                </a:r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this look familiar?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4E190-962B-4F51-8A10-8F02AD604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5F2DF-227C-4CC7-A8D6-E014D1CE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9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7CC5-E9A9-4DC3-A35F-C5DB8D1C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Fitting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E252B-71F4-4340-8816-18FC8FB820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Writing this in matrix form might make it more obvious,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know the solution to this system of equations and thus, we know the best linear fit for this set of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E252B-71F4-4340-8816-18FC8FB820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DBA92B2-7B82-4CA6-9BB0-F06D53C5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64" y="3729789"/>
            <a:ext cx="3926870" cy="30279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DFABB-F188-4F35-9FB7-D8896585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67434" y="6449960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5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D30D-3C6C-48F3-981D-BE7A47EF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Data by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7896F-539A-4C3B-BA1F-D3BF4DB5B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now write down a general way to fit a model to data that minimizes the sum of the square residuals.</a:t>
                </a:r>
              </a:p>
              <a:p>
                <a:r>
                  <a:rPr lang="en-US" dirty="0"/>
                  <a:t>Given a set of data points: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Pick a model to fit the data with</a:t>
                </a:r>
              </a:p>
              <a:p>
                <a:pPr marL="1257300" lvl="2" indent="-457200"/>
                <a:r>
                  <a:rPr lang="en-US" dirty="0"/>
                  <a:t>For example a linear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Plug your data points into the model and form a system of equations which are potentially inconsistent,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Solve this system of equations using the normal equations.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/>
              </a:p>
              <a:p>
                <a:pPr marL="1257300" lvl="2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7896F-539A-4C3B-BA1F-D3BF4DB5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80681-A71C-4E00-8E99-A91FE0BF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29DD-4D65-41FD-8FA0-043937C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4367F-E009-4010-91B4-89FE1789F3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look at another example.</a:t>
                </a:r>
              </a:p>
              <a:p>
                <a:r>
                  <a:rPr lang="en-US" dirty="0"/>
                  <a:t>Let’s find the best fit line for the data points:</a:t>
                </a:r>
              </a:p>
              <a:p>
                <a:pPr marL="0" indent="0" algn="ctr">
                  <a:buNone/>
                </a:pPr>
                <a:r>
                  <a:rPr lang="en-US" dirty="0"/>
                  <a:t> (-1,1), (0,0), (1,0), and (2,-2).</a:t>
                </a:r>
              </a:p>
              <a:p>
                <a:r>
                  <a:rPr lang="en-US" dirty="0"/>
                  <a:t>Our model will be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our system is</a:t>
                </a:r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4367F-E009-4010-91B4-89FE1789F3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4D77F-5818-486A-B451-2E92EB1E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EFC4-BD6A-4814-9C11-ADD8A7DC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753E49-8F95-4B32-A0B2-7B21048101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Putting it in the familiar matrix form gives 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need the normal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end up with,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dirty="0"/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753E49-8F95-4B32-A0B2-7B2104810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0070A-881A-4AEC-BA2C-1C1CF81E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0D44-A706-4476-BC9B-A80A5F26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480B3A-82A2-4438-AD00-59EF417D6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Solving the system using Gaussian Elimination we find the best fit line,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=0.2−0.9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has residual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This has a Squared Error of 0.7 and RMS Error of 0.418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480B3A-82A2-4438-AD00-59EF417D6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71989-76FA-4895-8C16-B8CA0F84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0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4F46-A600-4CAE-9740-FE9EC9DD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with a Quadratic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6AD80-47B1-4F36-9FE7-A143059F5B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of you are probably very familiar with the idea of least squares and using it to get a linear best fit line.</a:t>
                </a:r>
              </a:p>
              <a:p>
                <a:r>
                  <a:rPr lang="en-US" dirty="0"/>
                  <a:t>However, we can also use least squares on </a:t>
                </a:r>
                <a:r>
                  <a:rPr lang="en-US" i="1" dirty="0"/>
                  <a:t>other</a:t>
                </a:r>
                <a:r>
                  <a:rPr lang="en-US" dirty="0"/>
                  <a:t> models as well!</a:t>
                </a:r>
              </a:p>
              <a:p>
                <a:r>
                  <a:rPr lang="en-US" dirty="0"/>
                  <a:t>For example, let’s apply a quadratic model to the set of 4 data points we just analyzed.</a:t>
                </a:r>
              </a:p>
              <a:p>
                <a:r>
                  <a:rPr lang="en-US" dirty="0"/>
                  <a:t>The quadratic model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plug in the data points from before and get a new system of equations.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6AD80-47B1-4F36-9FE7-A143059F5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D152A-5CDE-4676-BB1D-3A04B4C4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4697-70E0-4396-A040-4BFEDCCE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with a Quadratic Model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D8C51-4732-48DF-B277-6E8AC1B90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system is,</a:t>
                </a:r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800100" lvl="1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matrix form we have,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D8C51-4732-48DF-B277-6E8AC1B90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654B-FBCE-4597-8C79-20179CAE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first looked at extending our </a:t>
            </a:r>
            <a:r>
              <a:rPr lang="en-US" dirty="0" err="1"/>
              <a:t>Unshifted</a:t>
            </a:r>
            <a:r>
              <a:rPr lang="en-US" dirty="0"/>
              <a:t> QR algorithm to the shifted QR algorithm.</a:t>
            </a:r>
          </a:p>
          <a:p>
            <a:r>
              <a:rPr lang="en-US" dirty="0"/>
              <a:t>We did this to replace the matrix A with a transformed matrix that had the same eigenvalues but is in the real </a:t>
            </a:r>
            <a:r>
              <a:rPr lang="en-US" dirty="0" err="1"/>
              <a:t>Schur</a:t>
            </a:r>
            <a:r>
              <a:rPr lang="en-US" dirty="0"/>
              <a:t> form.</a:t>
            </a:r>
          </a:p>
          <a:p>
            <a:pPr lvl="1"/>
            <a:r>
              <a:rPr lang="en-US" dirty="0"/>
              <a:t>This let us easily compute the eigenvalues.</a:t>
            </a:r>
          </a:p>
          <a:p>
            <a:r>
              <a:rPr lang="en-US" dirty="0"/>
              <a:t>That only works for some matrices so we had to extend our method to work for any arbitrary method.</a:t>
            </a:r>
          </a:p>
          <a:p>
            <a:r>
              <a:rPr lang="en-US" dirty="0"/>
              <a:t>We did this by first putting a matrix into Upper </a:t>
            </a:r>
            <a:r>
              <a:rPr lang="en-US" dirty="0" err="1"/>
              <a:t>Hessenberg</a:t>
            </a:r>
            <a:r>
              <a:rPr lang="en-US" dirty="0"/>
              <a:t> form by using Householder Rotators.</a:t>
            </a:r>
          </a:p>
          <a:p>
            <a:r>
              <a:rPr lang="en-US" dirty="0"/>
              <a:t>After putting a matrix into an Upper </a:t>
            </a:r>
            <a:r>
              <a:rPr lang="en-US" dirty="0" err="1"/>
              <a:t>Hessenberg</a:t>
            </a:r>
            <a:r>
              <a:rPr lang="en-US" dirty="0"/>
              <a:t> form, we can apply the Improved Shifted QR Algorithm to find the eigenvalues.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FD5D0-B476-4853-92EB-23625DD3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E40D-6E1F-4598-AD80-45A6B1C0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with a Quadratic Model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42E20-9828-43CA-8393-35EC5DA7D9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normal equations are,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the solution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=0.45−0.65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−0.25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residual vector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−0.45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has a Squared Error of 0.45 and RMS Error of 0.335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42E20-9828-43CA-8393-35EC5DA7D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93176-ADD8-47F1-A9A7-7F0D2FED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3EC8-B00B-49BE-883E-58C4E27B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53D8-7131-4188-947A-DFA9B2A9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436" y="6043834"/>
            <a:ext cx="5642393" cy="361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Which do you think is better and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E8498-34FF-4921-8762-D0AABB99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55DCF-093E-45BF-B189-33050C61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25" y="1314981"/>
            <a:ext cx="8424216" cy="45722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92741" y="5579425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3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08D5-4469-415E-A06F-A0AC3A8F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E13C-22F6-419D-BFBD-83BFC65E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have data that may not be well suited for a linear model.</a:t>
            </a:r>
          </a:p>
          <a:p>
            <a:pPr lvl="1"/>
            <a:r>
              <a:rPr lang="en-US" dirty="0"/>
              <a:t>I am being purposefully vague when I say “well suited”</a:t>
            </a:r>
          </a:p>
          <a:p>
            <a:r>
              <a:rPr lang="en-US" dirty="0"/>
              <a:t>By “linearizing” our data, we can fit various sorts of models to our data.</a:t>
            </a:r>
          </a:p>
          <a:p>
            <a:pPr lvl="1"/>
            <a:r>
              <a:rPr lang="en-US" dirty="0"/>
              <a:t>I’ll return to this in a moment.</a:t>
            </a:r>
          </a:p>
          <a:p>
            <a:r>
              <a:rPr lang="en-US" dirty="0"/>
              <a:t>But the question remains, how do we make a choice about what model to pick?</a:t>
            </a:r>
          </a:p>
          <a:p>
            <a:r>
              <a:rPr lang="en-US" dirty="0"/>
              <a:t>It is very tempting to say that we should take the model with the lowest RMS error, but this isn’t always the best idea.</a:t>
            </a:r>
          </a:p>
          <a:p>
            <a:r>
              <a:rPr lang="en-US" dirty="0"/>
              <a:t>We should think about the sort of relationship we expect in the underlying data and the constraints our data should abide by.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57821-CC72-4B2F-B1F1-9AA996AF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9CB3-26E8-4BDD-8527-2060F094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7AE44-047F-4024-BF82-48C6196C0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use our method of least squares on any model that is linear in the coefficients.</a:t>
                </a:r>
              </a:p>
              <a:p>
                <a:r>
                  <a:rPr lang="en-US" dirty="0"/>
                  <a:t>Clearly, we can choose any polynomial and those coefficients are all linear.</a:t>
                </a:r>
              </a:p>
              <a:p>
                <a:r>
                  <a:rPr lang="en-US" dirty="0"/>
                  <a:t>We can also use a sinusoidal model with linear coefficients, for example,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if we suspect our underlying model should be an exponential?</a:t>
                </a:r>
              </a:p>
              <a:p>
                <a:r>
                  <a:rPr lang="en-US" dirty="0"/>
                  <a:t>That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Well, the second coefficient is no longer linear here.</a:t>
                </a:r>
              </a:p>
              <a:p>
                <a:r>
                  <a:rPr lang="en-US" dirty="0"/>
                  <a:t>Can we fix this?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7AE44-047F-4024-BF82-48C6196C0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15A2D-A9B9-4377-AE5D-38D9FFF4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2313-751A-444E-9454-BB038458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fix it? Yes, we can!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FEF80-7DED-42DD-9A00-A420D5791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linearize this model, we take the logarithm of both sides,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Technically the first coefficient is no longer linear here, but we can just reassign that whole term and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I have made the substitution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When forming the system of equations for this model, we should remember to take the logarithm of the y-values.</a:t>
                </a:r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FEF80-7DED-42DD-9A00-A420D5791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4C469-BD62-4714-88DE-318D7C80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1659-3422-4BF8-8712-BCAD06A4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7BEC-72DD-48BA-91D8-6ABCE5722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also frequently see data that we suspect has an underlying power law relationship.</a:t>
                </a:r>
              </a:p>
              <a:p>
                <a:r>
                  <a:rPr lang="en-US" dirty="0"/>
                  <a:t>That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can also be linearized by taking the logarithm,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make the same substitution as before and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7BEC-72DD-48BA-91D8-6ABCE5722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3F4FD-191C-4FD3-951D-24E9AB2A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7232-32CC-4D4A-97D7-895F32A4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96511-20F1-4C2B-BB26-9C93A43DF5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When performing a least squares fit with the normal equations, we must perform Gaussian Elimination on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Thus, the conditioning of this approach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about the square of the original condition number of the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very easy to find yourself with an ill-conditioned matrix and data that derives from a very messy source!</a:t>
                </a:r>
              </a:p>
              <a:p>
                <a:pPr lvl="1"/>
                <a:r>
                  <a:rPr lang="en-US" dirty="0"/>
                  <a:t>Think of an underpaid grad student trying to weigh birds on a rainy day.</a:t>
                </a:r>
              </a:p>
              <a:p>
                <a:pPr lvl="1"/>
                <a:r>
                  <a:rPr lang="en-US" dirty="0"/>
                  <a:t>Or a junior researcher tasked with counting cells on a petri dish.</a:t>
                </a:r>
              </a:p>
              <a:p>
                <a:r>
                  <a:rPr lang="en-US" dirty="0"/>
                  <a:t>We can perform a least squares fit without ever forming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and thus avoid that large condition number.</a:t>
                </a:r>
              </a:p>
              <a:p>
                <a:r>
                  <a:rPr lang="en-US" dirty="0"/>
                  <a:t>To do this we’ll return to QR factorization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96511-20F1-4C2B-BB26-9C93A43DF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727" r="-409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18F4E-73F8-4470-A17F-14849F30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CA2E-E9E2-4C30-9133-0E3F66CA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by QR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CC168-C4C7-4FE1-ACCE-7DE0AD346F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already reviewed the QR factorization obtained via Gram-Schmidt Orthogonalization, so I’ll jump right to the application.</a:t>
                </a:r>
              </a:p>
              <a:p>
                <a:r>
                  <a:rPr lang="en-US" dirty="0"/>
                  <a:t>Given an inconsistent system,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Find the QR factorization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𝑸𝑹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Instead of forming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solving a system of equations, we instead formulate a similar problem and entirely obviate the need to 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CC168-C4C7-4FE1-ACCE-7DE0AD346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C52B2-05A7-41D0-A6E9-AAD7A2B1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225F-B18C-43F0-975F-7D849E2F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 with Householder Reflectors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7B7E0-96C5-4878-BE65-25A94618C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alternatively find the QR factorization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using Householder reflectors from the last class.</a:t>
                </a:r>
              </a:p>
              <a:p>
                <a:r>
                  <a:rPr lang="en-US" dirty="0"/>
                  <a:t>This approach minimizes some of the amplification of rounding errors.</a:t>
                </a:r>
              </a:p>
              <a:p>
                <a:r>
                  <a:rPr lang="en-US" dirty="0"/>
                  <a:t>It also requires less memory.</a:t>
                </a:r>
              </a:p>
              <a:p>
                <a:r>
                  <a:rPr lang="en-US" dirty="0"/>
                  <a:t>It should be your go to method for QR factorization.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7B7E0-96C5-4878-BE65-25A94618C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4D463-50E1-4366-B2D6-1A75A56E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switched gears to looking at inconsistent systems of equations</a:t>
            </a:r>
          </a:p>
          <a:p>
            <a:pPr lvl="1"/>
            <a:r>
              <a:rPr lang="en-US" dirty="0"/>
              <a:t>This happens when our system has no solution which often occurs if we have more equations than unknowns.</a:t>
            </a:r>
          </a:p>
          <a:p>
            <a:r>
              <a:rPr lang="en-US" dirty="0"/>
              <a:t>We can not hope to find a solution for these systems because none exist.</a:t>
            </a:r>
          </a:p>
          <a:p>
            <a:r>
              <a:rPr lang="en-US" dirty="0"/>
              <a:t>We can instead try to find an equation that is in a sense “closest” to the “true” answer.</a:t>
            </a:r>
          </a:p>
          <a:p>
            <a:r>
              <a:rPr lang="en-US" dirty="0"/>
              <a:t>We looked at one way of doing this using Normal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7CFD9-BEDD-45A4-B74B-18769346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4629-F357-431C-B83E-1121ACB9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 and what it means to be close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069D2-0DB7-4ECD-B004-3F9FD6A2D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system of inconsistent equations,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	we can find the solution that is closest to a “true answer” by solving the normal equations,</a:t>
                </a: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pPr marL="285750"/>
                <a:r>
                  <a:rPr lang="en-US" dirty="0"/>
                  <a:t>The solution of this new system minimizes the residual,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b="1" dirty="0"/>
              </a:p>
              <a:p>
                <a:pPr marL="285750"/>
                <a:r>
                  <a:rPr lang="en-US" dirty="0"/>
                  <a:t>This solution minimizes the residual because the shortest</a:t>
                </a:r>
              </a:p>
              <a:p>
                <a:pPr marL="0" indent="0">
                  <a:buNone/>
                </a:pPr>
                <a:r>
                  <a:rPr lang="en-US" dirty="0"/>
                  <a:t>	distance between a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and a plane is the </a:t>
                </a:r>
              </a:p>
              <a:p>
                <a:pPr marL="0" indent="0">
                  <a:buNone/>
                </a:pPr>
                <a:r>
                  <a:rPr lang="en-US" dirty="0"/>
                  <a:t>	orthogonal line segment from the point to the plane.</a:t>
                </a:r>
              </a:p>
              <a:p>
                <a:r>
                  <a:rPr lang="en-US" dirty="0"/>
                  <a:t>In this case, that orthogonal distance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069D2-0DB7-4ECD-B004-3F9FD6A2D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3BDD8B-7337-426D-B724-472553C5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29" b="47775"/>
          <a:stretch/>
        </p:blipFill>
        <p:spPr>
          <a:xfrm>
            <a:off x="8633746" y="4232134"/>
            <a:ext cx="2832213" cy="23065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7EE46-2F85-4BD6-84E8-26E3D25F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35144" y="6550223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010B-4A8C-421C-B9DF-35B5DF58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EF6B4-77D2-489B-86CB-DF5BA2152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Recall from last time,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rewrite this in matrix form,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solve this, we need to form the matrix,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also need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EF6B4-77D2-489B-86CB-DF5BA2152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81944-BB63-4A54-835D-EF3F0C7E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A202-89CE-46DB-9C9B-47152806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BB52EC-0E21-4D2F-8B83-0522D049C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now need to solve the new system,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solve this using Gaussian Elimination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Thus, the least square solution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How close are we?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BB52EC-0E21-4D2F-8B83-0522D049C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10CF6-BC35-4A37-86DD-3BF17D74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8B39-FBED-4C5F-B711-8CE97165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residual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5FCAE-62B4-4B4E-952B-2C22A6FC5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expected, our answer isn’t exact.</a:t>
                </a:r>
              </a:p>
              <a:p>
                <a:r>
                  <a:rPr lang="en-US" dirty="0"/>
                  <a:t>But how far off is it?</a:t>
                </a:r>
              </a:p>
              <a:p>
                <a:r>
                  <a:rPr lang="en-US" dirty="0"/>
                  <a:t>To measure this, we’ll look at the residual,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I’ve been talking about minimizing the residual, but it’s clearly a vector.</a:t>
                </a:r>
              </a:p>
              <a:p>
                <a:r>
                  <a:rPr lang="en-US" dirty="0"/>
                  <a:t>So, what do I mean by “minimizing” the vector?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5FCAE-62B4-4B4E-952B-2C22A6FC5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5E99E-8A01-43D3-B59B-E70A7A03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054E-B751-4E1B-A60B-F9D2716D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calling square?!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30D72-126D-4E91-B0AF-07E225E9FE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There are several ways to measure the size of the residual.</a:t>
                </a:r>
              </a:p>
              <a:p>
                <a:r>
                  <a:rPr lang="en-US" dirty="0"/>
                  <a:t>The most obvious one is the Euclidean length of the vector, also known as the 2-norm.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Sometimes working with the square root is annoying, so we instead look at the Squared Error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𝑆𝑞𝑢𝑎𝑟𝑒𝑑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is, finally, the root mean square error,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𝑆𝑞𝑢𝑎𝑟𝑒𝑑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𝐸𝑟𝑟𝑜𝑟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These are related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𝑆𝑞𝑢𝑎𝑟𝑒𝑑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𝐸𝑟𝑟𝑜𝑟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30D72-126D-4E91-B0AF-07E225E9F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7B162-01EB-4304-843A-BAB796BE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0E04-11D7-44F2-A491-6182653B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2CE86-E702-4BE0-ADCE-FB3B8E9C6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Returning to our previous example, we have the residual vector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can now calculate the 3 different measure of the error.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Squared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.25+0+.25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0.707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RMS Error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0.408</m:t>
                    </m:r>
                  </m:oMath>
                </a14:m>
                <a:endParaRPr lang="en-US" dirty="0"/>
              </a:p>
              <a:p>
                <a:pPr marL="457200" indent="-457200"/>
                <a:r>
                  <a:rPr lang="en-US" dirty="0"/>
                  <a:t>These measures of the error are all different.</a:t>
                </a:r>
              </a:p>
              <a:p>
                <a:pPr marL="457200" indent="-457200"/>
                <a:r>
                  <a:rPr lang="en-US" dirty="0"/>
                  <a:t>But the least squares solution minimizes all three of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2CE86-E702-4BE0-ADCE-FB3B8E9C6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AF1E1-4BFC-420E-AC45-D719CAE9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E0CA-9B5E-45B6-8D40-AAAC690FDC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6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2073</TotalTime>
  <Words>3286</Words>
  <Application>Microsoft Office PowerPoint</Application>
  <PresentationFormat>Widescreen</PresentationFormat>
  <Paragraphs>246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Ion</vt:lpstr>
      <vt:lpstr>Least Squares</vt:lpstr>
      <vt:lpstr>Review from last lecture </vt:lpstr>
      <vt:lpstr>Review from last lecture part 2</vt:lpstr>
      <vt:lpstr>Normal Equations and what it means to be close</vt:lpstr>
      <vt:lpstr>Normal Equations Example</vt:lpstr>
      <vt:lpstr>Normal Equations Example contd</vt:lpstr>
      <vt:lpstr>Measuring the residual</vt:lpstr>
      <vt:lpstr>Who are you calling square?!</vt:lpstr>
      <vt:lpstr>Normal Equations Example cont</vt:lpstr>
      <vt:lpstr>Fitting a model to data</vt:lpstr>
      <vt:lpstr>Least Squares Fitting</vt:lpstr>
      <vt:lpstr>Least Squares Fitting example</vt:lpstr>
      <vt:lpstr>Least Squares Fitting example</vt:lpstr>
      <vt:lpstr>Fitting Data by Least Squares</vt:lpstr>
      <vt:lpstr>Another Example</vt:lpstr>
      <vt:lpstr>Another Example contd</vt:lpstr>
      <vt:lpstr>Another Example contd</vt:lpstr>
      <vt:lpstr>An example with a Quadratic Model</vt:lpstr>
      <vt:lpstr>An example with a Quadratic Model cont</vt:lpstr>
      <vt:lpstr>An Example with a Quadratic Model cont</vt:lpstr>
      <vt:lpstr>Comparing the models</vt:lpstr>
      <vt:lpstr>How to pick a model</vt:lpstr>
      <vt:lpstr>Data Linearization</vt:lpstr>
      <vt:lpstr>Can we fix it? Yes, we can!</vt:lpstr>
      <vt:lpstr>Power model</vt:lpstr>
      <vt:lpstr>Least Square Conditioning</vt:lpstr>
      <vt:lpstr>Least Squares by QR Factorization</vt:lpstr>
      <vt:lpstr>QR Factorization with Householder Reflectors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John Moakler</dc:creator>
  <cp:lastModifiedBy>Christopher John Moakler</cp:lastModifiedBy>
  <cp:revision>10</cp:revision>
  <dcterms:created xsi:type="dcterms:W3CDTF">2022-03-07T09:39:47Z</dcterms:created>
  <dcterms:modified xsi:type="dcterms:W3CDTF">2022-11-15T08:06:27Z</dcterms:modified>
</cp:coreProperties>
</file>